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3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Dispute Triage &amp; Resolution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2059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Customer Support for Dispute &amp; Automated Dispute Management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2828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Baroon Kr Jha| Roll No: CU.21 | Cotton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815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954" y="1396365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Thank You!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777954" y="2424470"/>
            <a:ext cx="75880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77954" y="3207901"/>
            <a:ext cx="2132767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Resolution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77954" y="4035862"/>
            <a:ext cx="213276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answers to policy questions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96" y="3585924"/>
            <a:ext cx="2655808" cy="26558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1139" y="3945315"/>
            <a:ext cx="332542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10" name="Text 6"/>
          <p:cNvSpPr/>
          <p:nvPr/>
        </p:nvSpPr>
        <p:spPr>
          <a:xfrm>
            <a:off x="6233279" y="3030141"/>
            <a:ext cx="2132767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Prioritization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233279" y="3858101"/>
            <a:ext cx="2132767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Value-at-Risk logic prevents SLA breaches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096" y="3585924"/>
            <a:ext cx="2655808" cy="26558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66181" y="4171295"/>
            <a:ext cx="332542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9"/>
          <p:cNvSpPr/>
          <p:nvPr/>
        </p:nvSpPr>
        <p:spPr>
          <a:xfrm>
            <a:off x="6233279" y="5258395"/>
            <a:ext cx="2132767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Zero-Touch Support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233279" y="6086356"/>
            <a:ext cx="213276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manual work for standard disputes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096" y="3585924"/>
            <a:ext cx="2655808" cy="26558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940201" y="5466338"/>
            <a:ext cx="332542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2"/>
          <p:cNvSpPr/>
          <p:nvPr/>
        </p:nvSpPr>
        <p:spPr>
          <a:xfrm>
            <a:off x="777954" y="5258395"/>
            <a:ext cx="2132767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Knowledge</a:t>
            </a:r>
            <a:endParaRPr lang="en-US" sz="2150" dirty="0"/>
          </a:p>
        </p:txBody>
      </p:sp>
      <p:sp>
        <p:nvSpPr>
          <p:cNvPr id="19" name="Text 13"/>
          <p:cNvSpPr/>
          <p:nvPr/>
        </p:nvSpPr>
        <p:spPr>
          <a:xfrm>
            <a:off x="777954" y="6086356"/>
            <a:ext cx="213276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Policies updated in seconds</a:t>
            </a:r>
            <a:endParaRPr lang="en-US" sz="175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96" y="3585924"/>
            <a:ext cx="2655808" cy="265580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645158" y="5240357"/>
            <a:ext cx="332542" cy="415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15"/>
          <p:cNvSpPr/>
          <p:nvPr/>
        </p:nvSpPr>
        <p:spPr>
          <a:xfrm>
            <a:off x="777954" y="7047667"/>
            <a:ext cx="7588091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Resolving disputes before SLA breach with zero manual support required for standard inquiries.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11" y="518398"/>
            <a:ext cx="7902178" cy="1108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Banking Support is Overwhelmed &amp; Inconsistent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20911" y="1893451"/>
            <a:ext cx="7902178" cy="1321356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5934" y="2078474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Volume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05934" y="2462093"/>
            <a:ext cx="75321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teams are continuously flooded with repetitive customer queries, straining resources and increasing wait times.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20911" y="3392210"/>
            <a:ext cx="7902178" cy="1321356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5934" y="3577233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Slow Response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05934" y="3960852"/>
            <a:ext cx="75321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triage and data entry processes lead to missed Service Level Agreements (SLAs) and significantly delayed resolution times.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20911" y="4890968"/>
            <a:ext cx="7902178" cy="1321356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5934" y="5075992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Inconsistency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05934" y="5459611"/>
            <a:ext cx="75321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human agents results in varying answers and inconsistent application of policy questions, impacting customer trust.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20911" y="6389727"/>
            <a:ext cx="7902178" cy="1321356"/>
          </a:xfrm>
          <a:prstGeom prst="roundRect">
            <a:avLst>
              <a:gd name="adj" fmla="val 56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5934" y="6574750"/>
            <a:ext cx="221777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Effort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05934" y="6958370"/>
            <a:ext cx="7532132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time is wasted on extracting dispute details and manually logging tickets, diverting valuable agent resources from critical tasks.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406" y="454462"/>
            <a:ext cx="9807893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Solution: Next-Gen Intelligent Triage System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8406" y="1301353"/>
            <a:ext cx="1347358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developed a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web application that seamlessly integrates a customer-facing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Chatbot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a powerful </a:t>
            </a:r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Dashboard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06" y="1937385"/>
            <a:ext cx="6535222" cy="65352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4393" y="1916787"/>
            <a:ext cx="2065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Instant Answers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24393" y="2340173"/>
            <a:ext cx="6535222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AI, powered by Retrieval Augmented Generation (RAG), provides immediate and accurate answers to complex policy questions, leveraging actual bank documents.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24393" y="3298388"/>
            <a:ext cx="2065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Triage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24393" y="3721775"/>
            <a:ext cx="6535222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"Value-at-Risk" logic, the system intelligently prioritizes cases based on a combination of urgency and financial amount, ensuring critical issues are addressed first.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4393" y="4679990"/>
            <a:ext cx="206597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Handover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4393" y="5103376"/>
            <a:ext cx="6535222" cy="792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AI efficiently extracts all relevant dispute details from chat conversations to pre-fill necessary forms, drastically reducing customer effort and agent workload during escalation.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991" y="621625"/>
            <a:ext cx="8146018" cy="891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Features: Empowering Customers &amp; Agents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991" y="1726525"/>
            <a:ext cx="427792" cy="427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8991" y="2332553"/>
            <a:ext cx="2291358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Chatbot (Gemini + RAG)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498991" y="2640806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24/7 intelligent support, understanding context and specific bank policies to offer precise assistance.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991" y="3154085"/>
            <a:ext cx="427792" cy="4277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8991" y="3760113"/>
            <a:ext cx="2424946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Dispute Logging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498991" y="4068366"/>
            <a:ext cx="81460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customer dissatisfaction and automatically drafts dispute tickets, including category, amount, and priority.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8991" y="4581644"/>
            <a:ext cx="427792" cy="4277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98991" y="5187672"/>
            <a:ext cx="1782485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Dashboard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498991" y="5495925"/>
            <a:ext cx="814601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centralized view for employee to efficiently manage, filter, and resolve disputes, enhancing operational oversight.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991" y="6237327"/>
            <a:ext cx="427792" cy="42779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8991" y="6843355"/>
            <a:ext cx="2444234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Base Integration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498991" y="7151608"/>
            <a:ext cx="8146018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for easy uploading and indexing of new policy documents (PDF/TXT), keeping the AI's knowledge up-to-date and accurate.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1461" y="611386"/>
            <a:ext cx="8173879" cy="866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Smarter Triage Logic: Moving Beyond "First-In-First-Out"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5971461" y="1685330"/>
            <a:ext cx="8173879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introduced a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"Value-at-Risk" Priority Model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the most critical cases receive immediate attention.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5971461" y="2270760"/>
            <a:ext cx="8173879" cy="1021556"/>
          </a:xfrm>
          <a:prstGeom prst="roundRect">
            <a:avLst>
              <a:gd name="adj" fmla="val 7161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5971461" y="2255520"/>
            <a:ext cx="8173879" cy="60960"/>
          </a:xfrm>
          <a:prstGeom prst="roundRect">
            <a:avLst>
              <a:gd name="adj" fmla="val 95500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9850517" y="2062877"/>
            <a:ext cx="415766" cy="415766"/>
          </a:xfrm>
          <a:prstGeom prst="roundRect">
            <a:avLst>
              <a:gd name="adj" fmla="val 219931"/>
            </a:avLst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9975175" y="2166818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125289" y="2617232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L0 (Critical)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25289" y="2916793"/>
            <a:ext cx="786622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action required within 4 hours for cases &gt;25 days open OR high-value disputes (&gt;₹50k) nearing SLA breach.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71461" y="3638788"/>
            <a:ext cx="8173879" cy="1021556"/>
          </a:xfrm>
          <a:prstGeom prst="roundRect">
            <a:avLst>
              <a:gd name="adj" fmla="val 7161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5971461" y="3623548"/>
            <a:ext cx="8173879" cy="60960"/>
          </a:xfrm>
          <a:prstGeom prst="roundRect">
            <a:avLst>
              <a:gd name="adj" fmla="val 95500"/>
            </a:avLst>
          </a:prstGeom>
          <a:solidFill>
            <a:srgbClr val="4950BC"/>
          </a:solidFill>
          <a:ln/>
        </p:spPr>
      </p:sp>
      <p:sp>
        <p:nvSpPr>
          <p:cNvPr id="13" name="Shape 10"/>
          <p:cNvSpPr/>
          <p:nvPr/>
        </p:nvSpPr>
        <p:spPr>
          <a:xfrm>
            <a:off x="9850517" y="3430905"/>
            <a:ext cx="415766" cy="415766"/>
          </a:xfrm>
          <a:prstGeom prst="roundRect">
            <a:avLst>
              <a:gd name="adj" fmla="val 219931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975175" y="3534847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125289" y="3985260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L1 (High)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25289" y="4284821"/>
            <a:ext cx="786622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Cases open between 12-25 days, targeting resolution within 24 hours to prevent escalation.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971461" y="5006816"/>
            <a:ext cx="8173879" cy="1021556"/>
          </a:xfrm>
          <a:prstGeom prst="roundRect">
            <a:avLst>
              <a:gd name="adj" fmla="val 7161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5971461" y="4991576"/>
            <a:ext cx="8173879" cy="60960"/>
          </a:xfrm>
          <a:prstGeom prst="roundRect">
            <a:avLst>
              <a:gd name="adj" fmla="val 95500"/>
            </a:avLst>
          </a:prstGeom>
          <a:solidFill>
            <a:srgbClr val="4950BC"/>
          </a:solidFill>
          <a:ln/>
        </p:spPr>
      </p:sp>
      <p:sp>
        <p:nvSpPr>
          <p:cNvPr id="19" name="Shape 16"/>
          <p:cNvSpPr/>
          <p:nvPr/>
        </p:nvSpPr>
        <p:spPr>
          <a:xfrm>
            <a:off x="9850517" y="4798933"/>
            <a:ext cx="415766" cy="415766"/>
          </a:xfrm>
          <a:prstGeom prst="roundRect">
            <a:avLst>
              <a:gd name="adj" fmla="val 219931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9975175" y="4902875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125289" y="5353288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L2 (Medium)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125289" y="5652849"/>
            <a:ext cx="7866221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Cases open between 4-11 days, with a target resolution time of 48 hours.</a:t>
            </a: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5971461" y="6374844"/>
            <a:ext cx="8173879" cy="1243251"/>
          </a:xfrm>
          <a:prstGeom prst="roundRect">
            <a:avLst>
              <a:gd name="adj" fmla="val 5884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5971461" y="6359604"/>
            <a:ext cx="8173879" cy="60960"/>
          </a:xfrm>
          <a:prstGeom prst="roundRect">
            <a:avLst>
              <a:gd name="adj" fmla="val 95500"/>
            </a:avLst>
          </a:prstGeom>
          <a:solidFill>
            <a:srgbClr val="4950BC"/>
          </a:solidFill>
          <a:ln/>
        </p:spPr>
      </p:sp>
      <p:sp>
        <p:nvSpPr>
          <p:cNvPr id="25" name="Shape 22"/>
          <p:cNvSpPr/>
          <p:nvPr/>
        </p:nvSpPr>
        <p:spPr>
          <a:xfrm>
            <a:off x="9850517" y="6166961"/>
            <a:ext cx="415766" cy="415766"/>
          </a:xfrm>
          <a:prstGeom prst="roundRect">
            <a:avLst>
              <a:gd name="adj" fmla="val 219931"/>
            </a:avLst>
          </a:prstGeom>
          <a:solidFill>
            <a:srgbClr val="4950BC"/>
          </a:solidFill>
          <a:ln/>
        </p:spPr>
      </p:sp>
      <p:sp>
        <p:nvSpPr>
          <p:cNvPr id="26" name="Text 23"/>
          <p:cNvSpPr/>
          <p:nvPr/>
        </p:nvSpPr>
        <p:spPr>
          <a:xfrm>
            <a:off x="9975175" y="6270903"/>
            <a:ext cx="166330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125289" y="6721316"/>
            <a:ext cx="1732598" cy="21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Logic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6125289" y="7020878"/>
            <a:ext cx="7866221" cy="443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Any dispute with a value greater than ₹50k automatically receives a priority boost, safeguarding high-value customer relationships.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671" y="328136"/>
            <a:ext cx="9053036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Addressing Bottlenecks: Targeted Solutions for 70% of Delays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7671" y="939641"/>
            <a:ext cx="13795058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directly targets the two most common causes of dispute resolution delays.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7671" y="1383983"/>
            <a:ext cx="4179927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Bottleneck 1: Reversal Processed but not Reflected (42%)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417671" y="1689735"/>
            <a:ext cx="675203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issue accounts for a significant portion of delays where a reversal has occurred but is not updated in the customer's account or system.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7671" y="2178844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Reconciliation Check.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417671" y="2411373"/>
            <a:ext cx="675203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System automatically routes these cases directly to the Reconciliation Team, completely bypassing general agents and accelerating resolution.</a:t>
            </a:r>
            <a:endParaRPr lang="en-US" sz="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71" y="2927271"/>
            <a:ext cx="6752034" cy="675203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8314" y="1383983"/>
            <a:ext cx="2936319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Bottleneck 2: Information Needed (28%)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7468314" y="1689735"/>
            <a:ext cx="675203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substantial number of cases are held up due to pending information from the customer, leading to "on hold" status and extended resolution times.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468314" y="2178844"/>
            <a:ext cx="6752034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Proactive Nudge Engine.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468314" y="2411373"/>
            <a:ext cx="6752034" cy="381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Automated SMS/Email reminders are sent to customers, prompting them for the required information and significantly reducing "Hold" time.</a:t>
            </a:r>
            <a:endParaRPr lang="en-US" sz="9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314" y="2927271"/>
            <a:ext cx="6752034" cy="6752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750" y="523875"/>
            <a:ext cx="12418338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Architecture: Robust &amp; Scalable Tech Stack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6750" y="1500188"/>
            <a:ext cx="132969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is built on modern, efficient technologies designed for performance and future expansion.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19300"/>
            <a:ext cx="22860" cy="5688211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6552248" y="2222183"/>
            <a:ext cx="571500" cy="22860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7100888" y="2019300"/>
            <a:ext cx="428625" cy="42862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72325" y="2055019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3981331" y="2084784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Frontend/Backend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666750" y="2496741"/>
            <a:ext cx="569595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 15 (React, TypeScript)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6653" y="3365183"/>
            <a:ext cx="571500" cy="22860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11" name="Shape 9"/>
          <p:cNvSpPr/>
          <p:nvPr/>
        </p:nvSpPr>
        <p:spPr>
          <a:xfrm>
            <a:off x="7100888" y="3162300"/>
            <a:ext cx="428625" cy="42862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72325" y="3198019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67700" y="3227784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267700" y="3639741"/>
            <a:ext cx="569595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 (for Dispute records)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52248" y="4350425"/>
            <a:ext cx="571500" cy="22860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0888" y="4147542"/>
            <a:ext cx="428625" cy="42862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72325" y="4183261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3981331" y="4213027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Engine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66750" y="4624983"/>
            <a:ext cx="569595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 API (gemini-2.0-flash)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6653" y="5335667"/>
            <a:ext cx="571500" cy="22860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21" name="Shape 19"/>
          <p:cNvSpPr/>
          <p:nvPr/>
        </p:nvSpPr>
        <p:spPr>
          <a:xfrm>
            <a:off x="7100888" y="5132784"/>
            <a:ext cx="428625" cy="42862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72325" y="5168503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267700" y="5198269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Vector DB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267700" y="5610225"/>
            <a:ext cx="569595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Pinecone (for RAG context retrieval)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52248" y="6320909"/>
            <a:ext cx="571500" cy="22860"/>
          </a:xfrm>
          <a:prstGeom prst="roundRect">
            <a:avLst>
              <a:gd name="adj" fmla="val 350022"/>
            </a:avLst>
          </a:prstGeom>
          <a:solidFill>
            <a:srgbClr val="C0C1D7"/>
          </a:solidFill>
          <a:ln/>
        </p:spPr>
      </p:sp>
      <p:sp>
        <p:nvSpPr>
          <p:cNvPr id="26" name="Shape 24"/>
          <p:cNvSpPr/>
          <p:nvPr/>
        </p:nvSpPr>
        <p:spPr>
          <a:xfrm>
            <a:off x="7100888" y="6118027"/>
            <a:ext cx="428625" cy="42862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72325" y="615374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3981331" y="6183511"/>
            <a:ext cx="238136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Styling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666750" y="6595467"/>
            <a:ext cx="569595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141" y="563285"/>
            <a:ext cx="8031718" cy="993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 &amp; Benefits: Efficiency, Accuracy, Satisfaction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6141" y="1794867"/>
            <a:ext cx="8031718" cy="5871448"/>
          </a:xfrm>
          <a:prstGeom prst="roundRect">
            <a:avLst>
              <a:gd name="adj" fmla="val 113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3761" y="1802487"/>
            <a:ext cx="8016478" cy="1408390"/>
          </a:xfrm>
          <a:prstGeom prst="roundRect">
            <a:avLst>
              <a:gd name="adj" fmla="val 4739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722590" y="1961317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Zero L0 Breaches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22590" y="2304931"/>
            <a:ext cx="769881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 cases are immediately identified and escalated, ensuring no high-priority disputes exceed their SLA.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3761" y="3210877"/>
            <a:ext cx="8016478" cy="1392555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9" name="Shape 6"/>
          <p:cNvSpPr/>
          <p:nvPr/>
        </p:nvSpPr>
        <p:spPr>
          <a:xfrm>
            <a:off x="563761" y="3210877"/>
            <a:ext cx="8016478" cy="22860"/>
          </a:xfrm>
          <a:prstGeom prst="roundRect">
            <a:avLst>
              <a:gd name="adj" fmla="val 291996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4373285" y="3023652"/>
            <a:ext cx="397312" cy="397312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2583" y="3122950"/>
            <a:ext cx="198596" cy="19859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22590" y="3608189"/>
            <a:ext cx="218348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Reduced Manual Work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22590" y="3951803"/>
            <a:ext cx="769881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handles L1/L2 queries and automates data entry, freeing up agents for more complex tasks.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563761" y="4603433"/>
            <a:ext cx="8016478" cy="1646873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5" name="Shape 11"/>
          <p:cNvSpPr/>
          <p:nvPr/>
        </p:nvSpPr>
        <p:spPr>
          <a:xfrm>
            <a:off x="563761" y="4603433"/>
            <a:ext cx="8016478" cy="22860"/>
          </a:xfrm>
          <a:prstGeom prst="roundRect">
            <a:avLst>
              <a:gd name="adj" fmla="val 291996"/>
            </a:avLst>
          </a:prstGeom>
          <a:solidFill>
            <a:srgbClr val="C0C1D7"/>
          </a:solidFill>
          <a:ln/>
        </p:spPr>
      </p:sp>
      <p:sp>
        <p:nvSpPr>
          <p:cNvPr id="16" name="Shape 12"/>
          <p:cNvSpPr/>
          <p:nvPr/>
        </p:nvSpPr>
        <p:spPr>
          <a:xfrm>
            <a:off x="4373285" y="4416207"/>
            <a:ext cx="397312" cy="397312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2583" y="4515505"/>
            <a:ext cx="198596" cy="19859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22590" y="5000744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Higher CSAT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722590" y="5344358"/>
            <a:ext cx="769881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Faster updates, proactive communication, and quicker resolutions lead to increased customer satisfaction.</a:t>
            </a:r>
            <a:endParaRPr lang="en-US" sz="1250" dirty="0"/>
          </a:p>
        </p:txBody>
      </p:sp>
      <p:sp>
        <p:nvSpPr>
          <p:cNvPr id="20" name="Shape 15"/>
          <p:cNvSpPr/>
          <p:nvPr/>
        </p:nvSpPr>
        <p:spPr>
          <a:xfrm>
            <a:off x="563761" y="6250305"/>
            <a:ext cx="8016478" cy="1408390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1" name="Shape 16"/>
          <p:cNvSpPr/>
          <p:nvPr/>
        </p:nvSpPr>
        <p:spPr>
          <a:xfrm>
            <a:off x="563761" y="6250305"/>
            <a:ext cx="8016478" cy="22860"/>
          </a:xfrm>
          <a:prstGeom prst="roundRect">
            <a:avLst>
              <a:gd name="adj" fmla="val 291996"/>
            </a:avLst>
          </a:prstGeom>
          <a:solidFill>
            <a:srgbClr val="C0C1D7"/>
          </a:solidFill>
          <a:ln/>
        </p:spPr>
      </p:sp>
      <p:sp>
        <p:nvSpPr>
          <p:cNvPr id="22" name="Shape 17"/>
          <p:cNvSpPr/>
          <p:nvPr/>
        </p:nvSpPr>
        <p:spPr>
          <a:xfrm>
            <a:off x="4373285" y="6063079"/>
            <a:ext cx="397312" cy="397312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2583" y="6162377"/>
            <a:ext cx="198596" cy="198596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22590" y="6647617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Scalable Knowledge</a:t>
            </a:r>
            <a:endParaRPr lang="en-US" sz="1550" dirty="0"/>
          </a:p>
        </p:txBody>
      </p:sp>
      <p:sp>
        <p:nvSpPr>
          <p:cNvPr id="25" name="Text 19"/>
          <p:cNvSpPr/>
          <p:nvPr/>
        </p:nvSpPr>
        <p:spPr>
          <a:xfrm>
            <a:off x="722590" y="6991231"/>
            <a:ext cx="7698819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policies can be uploaded and indexed in seconds, keeping the AI current and accurate without manual training.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Roadmap: What's Next?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8188" y="2392918"/>
            <a:ext cx="843558" cy="1552218"/>
          </a:xfrm>
          <a:prstGeom prst="roundRect">
            <a:avLst>
              <a:gd name="adj" fmla="val 36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792" y="3010853"/>
            <a:ext cx="316349" cy="3163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92605" y="260377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Slack Integration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92605" y="3059668"/>
            <a:ext cx="661320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real-time alerts for SLA breached cases, enabling immediate team response and resolution.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8188" y="4155996"/>
            <a:ext cx="843558" cy="1552218"/>
          </a:xfrm>
          <a:prstGeom prst="roundRect">
            <a:avLst>
              <a:gd name="adj" fmla="val 36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792" y="4773930"/>
            <a:ext cx="316349" cy="3163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92605" y="4366855"/>
            <a:ext cx="268890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Dashboard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792605" y="4822746"/>
            <a:ext cx="661320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comprehensive dashboard to provide insights into dispute volume, resolution trends, and agent performance.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8188" y="5919073"/>
            <a:ext cx="843558" cy="1552218"/>
          </a:xfrm>
          <a:prstGeom prst="roundRect">
            <a:avLst>
              <a:gd name="adj" fmla="val 3600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792" y="6537008"/>
            <a:ext cx="316349" cy="3163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2605" y="612993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CRM Integration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792605" y="6585823"/>
            <a:ext cx="661320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seamless data flow and synchronization with Core Banking Systems for a unified customer view and enhanced service.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2025-12-10T15:18:44Z</dcterms:created>
  <dcterms:modified xsi:type="dcterms:W3CDTF">2025-12-10T15:18:44Z</dcterms:modified>
</cp:coreProperties>
</file>